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3" r:id="rId11"/>
    <p:sldId id="272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6962" autoAdjust="0"/>
    <p:restoredTop sz="94660"/>
  </p:normalViewPr>
  <p:slideViewPr>
    <p:cSldViewPr>
      <p:cViewPr varScale="1">
        <p:scale>
          <a:sx n="69" d="100"/>
          <a:sy n="69" d="100"/>
        </p:scale>
        <p:origin x="77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0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Task-1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100138"/>
            <a:ext cx="7520940" cy="3579812"/>
          </a:xfrm>
        </p:spPr>
      </p:pic>
    </p:spTree>
    <p:extLst>
      <p:ext uri="{BB962C8B-B14F-4D97-AF65-F5344CB8AC3E}">
        <p14:creationId xmlns:p14="http://schemas.microsoft.com/office/powerpoint/2010/main" val="150945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023938"/>
            <a:ext cx="7520940" cy="3929062"/>
          </a:xfrm>
        </p:spPr>
      </p:pic>
    </p:spTree>
    <p:extLst>
      <p:ext uri="{BB962C8B-B14F-4D97-AF65-F5344CB8AC3E}">
        <p14:creationId xmlns:p14="http://schemas.microsoft.com/office/powerpoint/2010/main" val="347128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7902"/>
            <a:ext cx="7520940" cy="5486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smtClean="0"/>
              <a:t>Symmetry lines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Centerline with 2 thick perpendicular track marks at each end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Used when partial symmetrical views are drawn</a:t>
            </a:r>
            <a:endParaRPr 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7" t="39881" r="33961" b="8532"/>
          <a:stretch/>
        </p:blipFill>
        <p:spPr bwMode="auto">
          <a:xfrm>
            <a:off x="342900" y="1828801"/>
            <a:ext cx="8420100" cy="320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071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32838"/>
            <a:ext cx="7520940" cy="5486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smtClean="0"/>
              <a:t>Phantom line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716114"/>
            <a:ext cx="7520940" cy="357984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Thin alternating long-short-short-long dashes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Used to indicate alternate positions of moving parts or repetitive features</a:t>
            </a:r>
            <a:endParaRPr lang="en-US" sz="28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8" t="45436" r="24144" b="8143"/>
          <a:stretch/>
        </p:blipFill>
        <p:spPr bwMode="auto">
          <a:xfrm>
            <a:off x="762000" y="2286000"/>
            <a:ext cx="7787640" cy="2743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870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34" y="152400"/>
            <a:ext cx="7520940" cy="5486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smtClean="0"/>
              <a:t>Cutting plane line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888" y="853440"/>
            <a:ext cx="7520940" cy="357984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Thick phantom line with arrows or long dashed line with arrows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Used to indicate where an imaginary cut took place and direction it is viewed</a:t>
            </a:r>
            <a:endParaRPr lang="en-US" sz="24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43" t="44444" r="36303" b="7738"/>
          <a:stretch/>
        </p:blipFill>
        <p:spPr bwMode="auto">
          <a:xfrm>
            <a:off x="816034" y="2643364"/>
            <a:ext cx="7520940" cy="2971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396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260" y="159616"/>
            <a:ext cx="7520940" cy="5486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smtClean="0"/>
              <a:t>Section line/cross-hatching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260" y="798022"/>
            <a:ext cx="7520940" cy="72817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Thin angled parallel lining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Used to indicate the faces cut by an imaginary cutting plane</a:t>
            </a:r>
            <a:endParaRPr lang="en-US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2" t="40676" r="35969" b="9090"/>
          <a:stretch/>
        </p:blipFill>
        <p:spPr bwMode="auto">
          <a:xfrm>
            <a:off x="810260" y="1526194"/>
            <a:ext cx="7520940" cy="3503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267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33" y="67887"/>
            <a:ext cx="7520940" cy="5486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smtClean="0"/>
              <a:t>Break line 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9887" y="609600"/>
            <a:ext cx="7520940" cy="357984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Thin lighting bolt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Used to indicate the removal of a large portion of the part not needed in the view</a:t>
            </a:r>
            <a:endParaRPr lang="en-US" sz="2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0" t="39881" r="32287" b="8712"/>
          <a:stretch/>
        </p:blipFill>
        <p:spPr bwMode="auto">
          <a:xfrm>
            <a:off x="457200" y="2057400"/>
            <a:ext cx="82296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680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229600" cy="54102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Choose line widths according to the size of the drawing from the following range: </a:t>
            </a:r>
            <a:r>
              <a:rPr lang="en-US" sz="3200" dirty="0" smtClean="0"/>
              <a:t>0.13,0.18, 0.25</a:t>
            </a:r>
            <a:r>
              <a:rPr lang="en-US" sz="3200" dirty="0"/>
              <a:t>, 0.35, 0.5, </a:t>
            </a:r>
            <a:r>
              <a:rPr lang="en-US" sz="3200" dirty="0" smtClean="0"/>
              <a:t>0.7 and </a:t>
            </a:r>
            <a:r>
              <a:rPr lang="en-US" sz="3200" dirty="0"/>
              <a:t>1 mm.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BIS recommends two line widths on a drawing. 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Ratio </a:t>
            </a:r>
            <a:r>
              <a:rPr lang="en-US" sz="3200" dirty="0"/>
              <a:t>between the thin and thick lines on </a:t>
            </a:r>
            <a:r>
              <a:rPr lang="en-US" sz="3200" dirty="0" smtClean="0"/>
              <a:t>a drawing </a:t>
            </a:r>
            <a:r>
              <a:rPr lang="en-US" sz="3200" dirty="0"/>
              <a:t>shall not be less than 1 : 2.</a:t>
            </a:r>
          </a:p>
        </p:txBody>
      </p:sp>
    </p:spTree>
    <p:extLst>
      <p:ext uri="{BB962C8B-B14F-4D97-AF65-F5344CB8AC3E}">
        <p14:creationId xmlns:p14="http://schemas.microsoft.com/office/powerpoint/2010/main" val="395789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6740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600" dirty="0" smtClean="0"/>
              <a:t>When a Visible Line coincide with a Hidden Line or Center Line, draw the Visible Line. Also, extend the Center Line beyond the outlines of the view.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dirty="0" smtClean="0"/>
              <a:t>When a Hidden Line coincides with a Center Line, draw the Hidden Line.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dirty="0" smtClean="0"/>
              <a:t>When a Visible Line coincides with a Cutting Plane, draw the Visible Line.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600" dirty="0" smtClean="0"/>
              <a:t>When a Center line coincides with a Cutting Plane, draw the Center Line and show the Cutting Plane line outside the outlines of the view at the ends of the Center Line by thick dashes.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94842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Task-2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100138"/>
            <a:ext cx="7520940" cy="3579812"/>
          </a:xfrm>
        </p:spPr>
      </p:pic>
    </p:spTree>
    <p:extLst>
      <p:ext uri="{BB962C8B-B14F-4D97-AF65-F5344CB8AC3E}">
        <p14:creationId xmlns:p14="http://schemas.microsoft.com/office/powerpoint/2010/main" val="324518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TYPES OF MEASURING SYSTEMS: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609600" indent="-609600" algn="just">
              <a:buFontTx/>
              <a:buNone/>
            </a:pPr>
            <a:endParaRPr lang="en-US" sz="1800" b="1" dirty="0"/>
          </a:p>
          <a:p>
            <a:pPr marL="990600" lvl="1" indent="-533400">
              <a:buClr>
                <a:schemeClr val="tx1"/>
              </a:buClr>
              <a:buFontTx/>
              <a:buAutoNum type="alphaLcPeriod"/>
            </a:pPr>
            <a:r>
              <a:rPr lang="en-US" sz="3200" dirty="0"/>
              <a:t>English</a:t>
            </a:r>
          </a:p>
          <a:p>
            <a:pPr marL="1752600" lvl="3" indent="-381000">
              <a:lnSpc>
                <a:spcPct val="130000"/>
              </a:lnSpc>
              <a:buClr>
                <a:schemeClr val="tx1"/>
              </a:buClr>
              <a:buFontTx/>
              <a:buChar char="•"/>
            </a:pPr>
            <a:r>
              <a:rPr lang="en-US" sz="3200" dirty="0"/>
              <a:t>Feet and Inches</a:t>
            </a:r>
          </a:p>
          <a:p>
            <a:pPr marL="1752600" lvl="3" indent="-381000">
              <a:lnSpc>
                <a:spcPct val="130000"/>
              </a:lnSpc>
              <a:buClr>
                <a:schemeClr val="tx1"/>
              </a:buClr>
              <a:buFontTx/>
              <a:buAutoNum type="alphaLcPeriod"/>
            </a:pPr>
            <a:endParaRPr lang="en-US" sz="3200" dirty="0"/>
          </a:p>
          <a:p>
            <a:pPr marL="990600" lvl="1" indent="-533400">
              <a:lnSpc>
                <a:spcPct val="130000"/>
              </a:lnSpc>
              <a:buClr>
                <a:schemeClr val="tx1"/>
              </a:buClr>
              <a:buFontTx/>
              <a:buAutoNum type="alphaLcPeriod"/>
            </a:pPr>
            <a:r>
              <a:rPr lang="en-US" sz="3200" dirty="0"/>
              <a:t>Metric</a:t>
            </a:r>
          </a:p>
          <a:p>
            <a:pPr marL="1752600" lvl="3" indent="-381000">
              <a:lnSpc>
                <a:spcPct val="130000"/>
              </a:lnSpc>
              <a:buClr>
                <a:schemeClr val="tx1"/>
              </a:buClr>
              <a:buFontTx/>
              <a:buChar char="•"/>
            </a:pPr>
            <a:r>
              <a:rPr lang="en-US" sz="3200" dirty="0"/>
              <a:t>Meters and Millimeters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44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100138"/>
            <a:ext cx="7520939" cy="3579812"/>
          </a:xfrm>
        </p:spPr>
      </p:pic>
    </p:spTree>
    <p:extLst>
      <p:ext uri="{BB962C8B-B14F-4D97-AF65-F5344CB8AC3E}">
        <p14:creationId xmlns:p14="http://schemas.microsoft.com/office/powerpoint/2010/main" val="239042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Task-3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1" y="1100138"/>
            <a:ext cx="7520940" cy="3579812"/>
          </a:xfrm>
        </p:spPr>
      </p:pic>
    </p:spTree>
    <p:extLst>
      <p:ext uri="{BB962C8B-B14F-4D97-AF65-F5344CB8AC3E}">
        <p14:creationId xmlns:p14="http://schemas.microsoft.com/office/powerpoint/2010/main" val="14919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Standard line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  -    </a:t>
            </a:r>
            <a:r>
              <a:rPr lang="en-US" sz="2400" dirty="0" smtClean="0"/>
              <a:t>The various different looking lines used on technical or engineering drawings. Each style of line has a standard name, line </a:t>
            </a:r>
            <a:r>
              <a:rPr lang="en-US" sz="2800" dirty="0" smtClean="0"/>
              <a:t>thickness</a:t>
            </a:r>
            <a:r>
              <a:rPr lang="en-US" sz="2400" dirty="0" smtClean="0"/>
              <a:t>, pattern and meaning it conveys when used correctly. These lines are endorsed by both the ASME and ISO standards with minor variations.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567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742950" indent="-742950" algn="l">
              <a:buFont typeface="+mj-lt"/>
              <a:buAutoNum type="arabicPeriod"/>
            </a:pPr>
            <a:r>
              <a:rPr lang="en-US" sz="4000" b="1" dirty="0" smtClean="0"/>
              <a:t>Object/visible line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9"/>
            <a:ext cx="7520940" cy="880572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Solid thick line Used to indicate visible object in a view.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1" t="39286" r="31841" b="8333"/>
          <a:stretch/>
        </p:blipFill>
        <p:spPr bwMode="auto">
          <a:xfrm>
            <a:off x="2819400" y="1540915"/>
            <a:ext cx="5524500" cy="3488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025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26002"/>
            <a:ext cx="7520940" cy="5486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/>
              <a:t>Hidden/Dashed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774642"/>
            <a:ext cx="7520940" cy="39285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Dashed Thin </a:t>
            </a:r>
            <a:r>
              <a:rPr lang="en-US" sz="2400" dirty="0"/>
              <a:t>L</a:t>
            </a:r>
            <a:r>
              <a:rPr lang="en-US" sz="2400" dirty="0" smtClean="0"/>
              <a:t>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Used to indicate hidden edges, corners hidden in a particular view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85" t="39484" r="33657" b="8532"/>
          <a:stretch/>
        </p:blipFill>
        <p:spPr bwMode="auto">
          <a:xfrm>
            <a:off x="3200400" y="1752600"/>
            <a:ext cx="51435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467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49802"/>
            <a:ext cx="7520940" cy="5486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smtClean="0"/>
              <a:t>Extension line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726151"/>
            <a:ext cx="7520940" cy="357984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Thin Line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Used to extend the edge, face or corner of a geometric feature.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9" t="45238" r="27045" b="11905"/>
          <a:stretch/>
        </p:blipFill>
        <p:spPr bwMode="auto">
          <a:xfrm>
            <a:off x="2278743" y="1905000"/>
            <a:ext cx="5950857" cy="31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357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87902"/>
            <a:ext cx="7520940" cy="5486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smtClean="0"/>
              <a:t>Dimension line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708833"/>
            <a:ext cx="7520940" cy="357984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Thin line with arrows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Used to indicate the size or location of the geometric feature</a:t>
            </a: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8" t="42659" r="27267" b="13825"/>
          <a:stretch/>
        </p:blipFill>
        <p:spPr bwMode="auto">
          <a:xfrm>
            <a:off x="2286000" y="1828800"/>
            <a:ext cx="6057900" cy="3183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577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88149"/>
            <a:ext cx="7520940" cy="5486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smtClean="0"/>
              <a:t>Leader line 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105" y="636789"/>
            <a:ext cx="7520940" cy="357984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Thin line with arrow or dot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Used to indicate the size of geometric feature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Arrowheads touch object lines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Dots are placed on faces or surfaces</a:t>
            </a:r>
            <a:endParaRPr 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9" t="44048" r="34519" b="8144"/>
          <a:stretch/>
        </p:blipFill>
        <p:spPr bwMode="auto">
          <a:xfrm>
            <a:off x="914400" y="2590800"/>
            <a:ext cx="6934200" cy="2428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108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03265"/>
            <a:ext cx="7520940" cy="54864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smtClean="0"/>
              <a:t>Centerline/center point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751905"/>
            <a:ext cx="7520940" cy="357984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Alternating long-short-long dashed thin line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Used to denote the axis of rotational parts or center point of holes</a:t>
            </a:r>
          </a:p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8" t="40278" r="31953" b="7639"/>
          <a:stretch/>
        </p:blipFill>
        <p:spPr bwMode="auto">
          <a:xfrm>
            <a:off x="899160" y="1828800"/>
            <a:ext cx="763524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067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ngles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BAE2847BA0FF418C6AB08D7F3E4CA0" ma:contentTypeVersion="4" ma:contentTypeDescription="Create a new document." ma:contentTypeScope="" ma:versionID="3d105dcd949123948e37d04724c2cecf">
  <xsd:schema xmlns:xsd="http://www.w3.org/2001/XMLSchema" xmlns:xs="http://www.w3.org/2001/XMLSchema" xmlns:p="http://schemas.microsoft.com/office/2006/metadata/properties" xmlns:ns2="a57ec3b0-9121-4fa1-abd9-27212de1a09d" targetNamespace="http://schemas.microsoft.com/office/2006/metadata/properties" ma:root="true" ma:fieldsID="9535d636876c16a23e6d38d324ab28e2" ns2:_="">
    <xsd:import namespace="a57ec3b0-9121-4fa1-abd9-27212de1a0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7ec3b0-9121-4fa1-abd9-27212de1a0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362120-9FC4-4B7D-9771-F84AEA497D21}"/>
</file>

<file path=customXml/itemProps2.xml><?xml version="1.0" encoding="utf-8"?>
<ds:datastoreItem xmlns:ds="http://schemas.openxmlformats.org/officeDocument/2006/customXml" ds:itemID="{C45BFE73-632D-46CC-B8A1-DA9BA1901812}"/>
</file>

<file path=customXml/itemProps3.xml><?xml version="1.0" encoding="utf-8"?>
<ds:datastoreItem xmlns:ds="http://schemas.openxmlformats.org/officeDocument/2006/customXml" ds:itemID="{0B7F6981-6B5C-4480-AF41-6E89AAB6CFC1}"/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1076</TotalTime>
  <Words>444</Words>
  <Application>Microsoft Office PowerPoint</Application>
  <PresentationFormat>On-screen Show (4:3)</PresentationFormat>
  <Paragraphs>56</Paragraphs>
  <Slides>21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Franklin Gothic Book</vt:lpstr>
      <vt:lpstr>Franklin Gothic Medium</vt:lpstr>
      <vt:lpstr>Tunga</vt:lpstr>
      <vt:lpstr>Wingdings</vt:lpstr>
      <vt:lpstr>Angles</vt:lpstr>
      <vt:lpstr>Lecture 2</vt:lpstr>
      <vt:lpstr>TYPES OF MEASURING SYSTEMS: </vt:lpstr>
      <vt:lpstr>Standard line types</vt:lpstr>
      <vt:lpstr>Object/visible line</vt:lpstr>
      <vt:lpstr>Hidden/Dashed line</vt:lpstr>
      <vt:lpstr>Extension line</vt:lpstr>
      <vt:lpstr>Dimension line</vt:lpstr>
      <vt:lpstr>Leader line </vt:lpstr>
      <vt:lpstr>Centerline/center point</vt:lpstr>
      <vt:lpstr>Task-1</vt:lpstr>
      <vt:lpstr>Solution</vt:lpstr>
      <vt:lpstr>Symmetry lines</vt:lpstr>
      <vt:lpstr>Phantom line</vt:lpstr>
      <vt:lpstr>Cutting plane line</vt:lpstr>
      <vt:lpstr>Section line/cross-hatching</vt:lpstr>
      <vt:lpstr>Break line </vt:lpstr>
      <vt:lpstr>PowerPoint Presentation</vt:lpstr>
      <vt:lpstr>PowerPoint Presentation</vt:lpstr>
      <vt:lpstr>Task-2</vt:lpstr>
      <vt:lpstr>Solution</vt:lpstr>
      <vt:lpstr>Task-3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Mujahid Saeed</dc:creator>
  <cp:lastModifiedBy>mehmood hassan</cp:lastModifiedBy>
  <cp:revision>44</cp:revision>
  <dcterms:created xsi:type="dcterms:W3CDTF">2006-08-16T00:00:00Z</dcterms:created>
  <dcterms:modified xsi:type="dcterms:W3CDTF">2021-03-12T12:02:24Z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0x010100ABBAE2847BA0FF418C6AB08D7F3E4CA0</vt:lpwstr>
  </property>
</Properties>
</file>